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9" r:id="rId2"/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0" r:id="rId12"/>
  </p:sldIdLst>
  <p:sldSz cx="9144000" cy="5715000" type="screen16x1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49" autoAdjust="0"/>
  </p:normalViewPr>
  <p:slideViewPr>
    <p:cSldViewPr>
      <p:cViewPr varScale="1">
        <p:scale>
          <a:sx n="116" d="100"/>
          <a:sy n="116" d="100"/>
        </p:scale>
        <p:origin x="660" y="108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9C016A-91AA-44DB-A290-33212B8EB888}" type="datetimeFigureOut">
              <a:rPr lang="zh-CN" altLang="en-US" smtClean="0"/>
              <a:t>2018-09-28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8712EA-5B0F-4E9E-93C3-393F37368E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772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8305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1954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775356"/>
            <a:ext cx="7772400" cy="1225021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2018-09-28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2018-09-28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2018-09-28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2018-09-28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422262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2018-09-28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2018-09-28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1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1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8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8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2018-09-28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2018-09-28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2018-09-28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2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2" y="227544"/>
            <a:ext cx="5111751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2" y="1195918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2018-09-28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000501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472783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2018-09-28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28864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2018-09-28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-1" y="0"/>
            <a:ext cx="9144001" cy="4441676"/>
          </a:xfrm>
          <a:solidFill>
            <a:schemeClr val="tx1">
              <a:lumMod val="75000"/>
              <a:lumOff val="25000"/>
            </a:schemeClr>
          </a:solidFill>
        </p:spPr>
        <p:txBody>
          <a:bodyPr>
            <a:normAutofit/>
          </a:bodyPr>
          <a:lstStyle/>
          <a:p>
            <a:r>
              <a:rPr lang="zh-CN" altLang="en-US" b="1" dirty="0" smtClean="0">
                <a:solidFill>
                  <a:schemeClr val="bg1"/>
                </a:solidFill>
                <a:latin typeface="华文仿宋" panose="02010600040101010101" pitchFamily="2" charset="-122"/>
                <a:ea typeface="华文仿宋" panose="02010600040101010101" pitchFamily="2" charset="-122"/>
                <a:cs typeface="Arial Unicode MS" panose="020B0604020202020204" pitchFamily="34" charset="-122"/>
              </a:rPr>
              <a:t>七天阅卷</a:t>
            </a:r>
            <a:r>
              <a:rPr lang="en-US" altLang="zh-CN" b="1" dirty="0" smtClean="0">
                <a:solidFill>
                  <a:schemeClr val="bg1"/>
                </a:solidFill>
                <a:latin typeface="华文仿宋" panose="02010600040101010101" pitchFamily="2" charset="-122"/>
                <a:ea typeface="华文仿宋" panose="02010600040101010101" pitchFamily="2" charset="-122"/>
                <a:cs typeface="Arial Unicode MS" panose="020B0604020202020204" pitchFamily="34" charset="-122"/>
              </a:rPr>
              <a:t>APP</a:t>
            </a:r>
            <a:r>
              <a:rPr lang="zh-CN" altLang="en-US" b="1" dirty="0" smtClean="0">
                <a:solidFill>
                  <a:schemeClr val="bg1"/>
                </a:solidFill>
                <a:latin typeface="华文仿宋" panose="02010600040101010101" pitchFamily="2" charset="-122"/>
                <a:ea typeface="华文仿宋" panose="02010600040101010101" pitchFamily="2" charset="-122"/>
                <a:cs typeface="Arial Unicode MS" panose="020B0604020202020204" pitchFamily="34" charset="-122"/>
              </a:rPr>
              <a:t>的使用方法</a:t>
            </a:r>
          </a:p>
        </p:txBody>
      </p:sp>
      <p:sp>
        <p:nvSpPr>
          <p:cNvPr id="4" name="矩形 3"/>
          <p:cNvSpPr/>
          <p:nvPr/>
        </p:nvSpPr>
        <p:spPr>
          <a:xfrm>
            <a:off x="-16190" y="4441676"/>
            <a:ext cx="9144000" cy="13026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4762799"/>
            <a:ext cx="669111" cy="64925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03848" y="4908346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安徽七天教育科技有限公司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0234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图片 26" descr="0~R()9G~[EKPG`SB($JZEX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129308"/>
            <a:ext cx="2520280" cy="403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223989" y="2286761"/>
            <a:ext cx="50405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</a:rPr>
              <a:t>      </a:t>
            </a:r>
            <a:r>
              <a:rPr lang="zh-CN" altLang="zh-CN" dirty="0" smtClean="0">
                <a:solidFill>
                  <a:schemeClr val="bg1"/>
                </a:solidFill>
              </a:rPr>
              <a:t>我的界面</a:t>
            </a:r>
            <a:r>
              <a:rPr lang="zh-CN" altLang="zh-CN" dirty="0">
                <a:solidFill>
                  <a:schemeClr val="bg1"/>
                </a:solidFill>
              </a:rPr>
              <a:t>主要是是教师信息的显示、修改密码、意见反馈、客服联系、设置，其中退出登录是在设置</a:t>
            </a:r>
            <a:r>
              <a:rPr lang="zh-CN" altLang="zh-CN" dirty="0" smtClean="0">
                <a:solidFill>
                  <a:schemeClr val="bg1"/>
                </a:solidFill>
              </a:rPr>
              <a:t>里面</a:t>
            </a:r>
            <a:r>
              <a:rPr lang="zh-CN" altLang="en-US" dirty="0" smtClean="0">
                <a:solidFill>
                  <a:schemeClr val="bg1"/>
                </a:solidFill>
              </a:rPr>
              <a:t>。</a:t>
            </a:r>
            <a:endParaRPr lang="zh-CN" altLang="en-US" dirty="0">
              <a:solidFill>
                <a:schemeClr val="bg1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21961"/>
            <a:ext cx="593680" cy="57606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665" y="373317"/>
            <a:ext cx="2196401" cy="3693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solidFill>
                  <a:schemeClr val="bg1"/>
                </a:solidFill>
              </a:rPr>
              <a:t>九</a:t>
            </a:r>
            <a:r>
              <a:rPr lang="zh-CN" altLang="en-US" b="1" dirty="0" smtClean="0">
                <a:solidFill>
                  <a:schemeClr val="bg1"/>
                </a:solidFill>
              </a:rPr>
              <a:t>、我的功能介绍</a:t>
            </a:r>
            <a:endParaRPr lang="zh-CN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87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-1" y="0"/>
            <a:ext cx="9144001" cy="4441676"/>
          </a:xfrm>
          <a:solidFill>
            <a:schemeClr val="tx1">
              <a:lumMod val="75000"/>
              <a:lumOff val="25000"/>
            </a:schemeClr>
          </a:solidFill>
        </p:spPr>
        <p:txBody>
          <a:bodyPr>
            <a:norm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华文仿宋" panose="02010600040101010101" pitchFamily="2" charset="-122"/>
                <a:ea typeface="华文仿宋" panose="02010600040101010101" pitchFamily="2" charset="-122"/>
                <a:cs typeface="Arial Unicode MS" panose="020B0604020202020204" pitchFamily="34" charset="-122"/>
              </a:rPr>
              <a:t>为每个人创建个性化学习空间</a:t>
            </a:r>
          </a:p>
        </p:txBody>
      </p:sp>
      <p:sp>
        <p:nvSpPr>
          <p:cNvPr id="4" name="矩形 3"/>
          <p:cNvSpPr/>
          <p:nvPr/>
        </p:nvSpPr>
        <p:spPr>
          <a:xfrm>
            <a:off x="-16190" y="4441676"/>
            <a:ext cx="9144000" cy="13026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4762799"/>
            <a:ext cx="669111" cy="64925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03848" y="4908346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安徽七天教育科技有限公司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8915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21961"/>
            <a:ext cx="576064" cy="5589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9552" y="880932"/>
            <a:ext cx="7272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zh-CN" dirty="0"/>
              <a:t>下载</a:t>
            </a:r>
            <a:r>
              <a:rPr lang="en-US" altLang="zh-CN" dirty="0"/>
              <a:t>APP</a:t>
            </a:r>
            <a:r>
              <a:rPr lang="zh-CN" altLang="zh-CN" dirty="0" smtClean="0"/>
              <a:t>的</a:t>
            </a:r>
            <a:r>
              <a:rPr lang="en-US" altLang="zh-CN" dirty="0" smtClean="0"/>
              <a:t> </a:t>
            </a:r>
            <a:r>
              <a:rPr lang="zh-CN" altLang="en-US" b="1" dirty="0" smtClean="0"/>
              <a:t>两 </a:t>
            </a:r>
            <a:r>
              <a:rPr lang="zh-CN" altLang="zh-CN" dirty="0" smtClean="0"/>
              <a:t>种方式</a:t>
            </a:r>
            <a:r>
              <a:rPr lang="zh-CN" altLang="en-US" dirty="0" smtClean="0"/>
              <a:t>（目前仅支持苹果、安卓系统）</a:t>
            </a:r>
            <a:r>
              <a:rPr lang="zh-CN" altLang="zh-CN" dirty="0" smtClean="0"/>
              <a:t>：</a:t>
            </a:r>
            <a:endParaRPr lang="en-US" altLang="zh-CN" dirty="0"/>
          </a:p>
          <a:p>
            <a:pPr lvl="0"/>
            <a:r>
              <a:rPr lang="zh-CN" altLang="en-US" dirty="0" smtClean="0"/>
              <a:t>       一、安卓、苹果系统</a:t>
            </a:r>
            <a:r>
              <a:rPr lang="zh-CN" altLang="zh-CN" dirty="0" smtClean="0"/>
              <a:t>登陆公司</a:t>
            </a:r>
            <a:r>
              <a:rPr lang="zh-CN" altLang="zh-CN" dirty="0"/>
              <a:t>官网</a:t>
            </a:r>
            <a:r>
              <a:rPr lang="en-US" altLang="zh-CN" dirty="0"/>
              <a:t>www.7net.cc</a:t>
            </a:r>
            <a:r>
              <a:rPr lang="zh-CN" altLang="zh-CN" dirty="0" smtClean="0"/>
              <a:t>首页</a:t>
            </a:r>
            <a:r>
              <a:rPr lang="zh-CN" altLang="en-US" dirty="0" smtClean="0"/>
              <a:t>，鼠标移至</a:t>
            </a:r>
            <a:r>
              <a:rPr lang="zh-CN" altLang="zh-CN" dirty="0" smtClean="0"/>
              <a:t>扫描</a:t>
            </a:r>
            <a:r>
              <a:rPr lang="zh-CN" altLang="zh-CN" dirty="0"/>
              <a:t>下载阅卷</a:t>
            </a:r>
            <a:r>
              <a:rPr lang="en-US" altLang="zh-CN" dirty="0" smtClean="0"/>
              <a:t>APP</a:t>
            </a:r>
            <a:r>
              <a:rPr lang="zh-CN" altLang="en-US" dirty="0" smtClean="0"/>
              <a:t>字样，扫描下方弹出</a:t>
            </a:r>
            <a:r>
              <a:rPr lang="zh-CN" altLang="zh-CN" dirty="0" smtClean="0"/>
              <a:t>二</a:t>
            </a:r>
            <a:r>
              <a:rPr lang="zh-CN" altLang="zh-CN" dirty="0"/>
              <a:t>维</a:t>
            </a:r>
            <a:r>
              <a:rPr lang="zh-CN" altLang="zh-CN" dirty="0" smtClean="0"/>
              <a:t>码</a:t>
            </a:r>
            <a:r>
              <a:rPr lang="zh-CN" altLang="en-US" dirty="0" smtClean="0"/>
              <a:t>，可</a:t>
            </a:r>
            <a:r>
              <a:rPr lang="zh-CN" altLang="zh-CN" dirty="0" smtClean="0"/>
              <a:t>下载</a:t>
            </a:r>
            <a:r>
              <a:rPr lang="en-US" altLang="zh-CN" dirty="0" smtClean="0"/>
              <a:t>APP</a:t>
            </a:r>
            <a:r>
              <a:rPr lang="zh-CN" altLang="en-US" dirty="0" smtClean="0"/>
              <a:t>，如下如所示：。</a:t>
            </a:r>
            <a:endParaRPr lang="en-US" altLang="zh-CN" dirty="0"/>
          </a:p>
        </p:txBody>
      </p:sp>
      <p:pic>
        <p:nvPicPr>
          <p:cNvPr id="1026" name="图片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062" y="2044068"/>
            <a:ext cx="6005936" cy="2727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-665" y="373317"/>
            <a:ext cx="1800200" cy="36933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chemeClr val="bg1"/>
                </a:solidFill>
              </a:rPr>
              <a:t>一、下载</a:t>
            </a:r>
            <a:r>
              <a:rPr lang="en-US" altLang="zh-CN" b="1" dirty="0" smtClean="0">
                <a:solidFill>
                  <a:schemeClr val="bg1"/>
                </a:solidFill>
              </a:rPr>
              <a:t>APP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647942" y="4966716"/>
            <a:ext cx="67689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dirty="0" smtClean="0"/>
              <a:t>    二、苹果手机直接登录</a:t>
            </a:r>
            <a:r>
              <a:rPr lang="en-US" altLang="zh-CN" dirty="0" smtClean="0"/>
              <a:t>IOS</a:t>
            </a:r>
            <a:r>
              <a:rPr lang="zh-CN" altLang="en-US" dirty="0" smtClean="0"/>
              <a:t>商店，搜索七天网络即可直接下载。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308441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21961"/>
            <a:ext cx="593680" cy="576064"/>
          </a:xfrm>
          <a:prstGeom prst="rect">
            <a:avLst/>
          </a:prstGeom>
        </p:spPr>
      </p:pic>
      <p:sp>
        <p:nvSpPr>
          <p:cNvPr id="9" name="标题 1"/>
          <p:cNvSpPr>
            <a:spLocks noGrp="1"/>
          </p:cNvSpPr>
          <p:nvPr>
            <p:ph type="ctrTitle"/>
          </p:nvPr>
        </p:nvSpPr>
        <p:spPr>
          <a:xfrm>
            <a:off x="13387" y="-23355"/>
            <a:ext cx="9130613" cy="4778123"/>
          </a:xfrm>
          <a:solidFill>
            <a:schemeClr val="tx1">
              <a:lumMod val="65000"/>
              <a:lumOff val="35000"/>
            </a:schemeClr>
          </a:solidFill>
        </p:spPr>
        <p:txBody>
          <a:bodyPr>
            <a:normAutofit/>
          </a:bodyPr>
          <a:lstStyle/>
          <a:p>
            <a:pPr lvl="0" algn="l"/>
            <a:r>
              <a:rPr lang="en-US" altLang="zh-CN" sz="1600" b="1" dirty="0" smtClean="0">
                <a:solidFill>
                  <a:schemeClr val="bg1"/>
                </a:solidFill>
              </a:rPr>
              <a:t>      </a:t>
            </a:r>
            <a:r>
              <a:rPr lang="en-US" altLang="zh-CN" sz="1800" dirty="0" smtClean="0">
                <a:solidFill>
                  <a:schemeClr val="bg1"/>
                </a:solidFill>
              </a:rPr>
              <a:t/>
            </a:r>
            <a:br>
              <a:rPr lang="en-US" altLang="zh-CN" sz="1800" dirty="0" smtClean="0">
                <a:solidFill>
                  <a:schemeClr val="bg1"/>
                </a:solidFill>
              </a:rPr>
            </a:br>
            <a:r>
              <a:rPr lang="en-US" altLang="zh-CN" sz="1800" dirty="0">
                <a:solidFill>
                  <a:schemeClr val="bg1"/>
                </a:solidFill>
              </a:rPr>
              <a:t> </a:t>
            </a:r>
            <a:r>
              <a:rPr lang="en-US" altLang="zh-CN" sz="1800" dirty="0" smtClean="0">
                <a:solidFill>
                  <a:schemeClr val="bg1"/>
                </a:solidFill>
              </a:rPr>
              <a:t>      APP</a:t>
            </a:r>
            <a:r>
              <a:rPr lang="zh-CN" altLang="zh-CN" sz="1800" dirty="0">
                <a:solidFill>
                  <a:schemeClr val="bg1"/>
                </a:solidFill>
              </a:rPr>
              <a:t>登陆阅卷，</a:t>
            </a:r>
            <a:r>
              <a:rPr lang="zh-CN" altLang="en-US" sz="1800" dirty="0">
                <a:solidFill>
                  <a:schemeClr val="bg1"/>
                </a:solidFill>
              </a:rPr>
              <a:t>使用电脑端的</a:t>
            </a:r>
            <a:r>
              <a:rPr lang="zh-CN" altLang="zh-CN" sz="1800" dirty="0">
                <a:solidFill>
                  <a:schemeClr val="bg1"/>
                </a:solidFill>
              </a:rPr>
              <a:t>账号</a:t>
            </a:r>
            <a:r>
              <a:rPr lang="zh-CN" altLang="en-US" sz="1800" dirty="0">
                <a:solidFill>
                  <a:schemeClr val="bg1"/>
                </a:solidFill>
              </a:rPr>
              <a:t>（手机号）</a:t>
            </a:r>
            <a:r>
              <a:rPr lang="en-US" altLang="zh-CN" sz="1800" dirty="0">
                <a:solidFill>
                  <a:schemeClr val="bg1"/>
                </a:solidFill>
              </a:rPr>
              <a:t>+</a:t>
            </a:r>
            <a:r>
              <a:rPr lang="zh-CN" altLang="zh-CN" sz="1800" dirty="0">
                <a:solidFill>
                  <a:schemeClr val="bg1"/>
                </a:solidFill>
              </a:rPr>
              <a:t>密码</a:t>
            </a:r>
            <a:r>
              <a:rPr lang="zh-CN" altLang="en-US" sz="1800" dirty="0">
                <a:solidFill>
                  <a:schemeClr val="bg1"/>
                </a:solidFill>
              </a:rPr>
              <a:t>直接</a:t>
            </a:r>
            <a:r>
              <a:rPr lang="zh-CN" altLang="en-US" sz="1800" dirty="0" smtClean="0">
                <a:solidFill>
                  <a:schemeClr val="bg1"/>
                </a:solidFill>
              </a:rPr>
              <a:t>登录</a:t>
            </a:r>
            <a:r>
              <a:rPr lang="en-US" altLang="zh-CN" sz="1800" dirty="0" smtClean="0">
                <a:solidFill>
                  <a:schemeClr val="bg1"/>
                </a:solidFill>
              </a:rPr>
              <a:t/>
            </a:r>
            <a:br>
              <a:rPr lang="en-US" altLang="zh-CN" sz="1800" dirty="0" smtClean="0">
                <a:solidFill>
                  <a:schemeClr val="bg1"/>
                </a:solidFill>
              </a:rPr>
            </a:br>
            <a:r>
              <a:rPr lang="zh-CN" altLang="en-US" sz="1800" dirty="0" smtClean="0">
                <a:solidFill>
                  <a:schemeClr val="bg1"/>
                </a:solidFill>
              </a:rPr>
              <a:t>即可</a:t>
            </a:r>
            <a:r>
              <a:rPr lang="zh-CN" altLang="en-US" sz="1800" dirty="0">
                <a:solidFill>
                  <a:schemeClr val="bg1"/>
                </a:solidFill>
              </a:rPr>
              <a:t>，</a:t>
            </a:r>
            <a:r>
              <a:rPr lang="zh-CN" altLang="zh-CN" sz="1800" dirty="0">
                <a:solidFill>
                  <a:schemeClr val="bg1"/>
                </a:solidFill>
              </a:rPr>
              <a:t>如图：</a:t>
            </a:r>
            <a:r>
              <a:rPr lang="zh-CN" altLang="zh-CN" dirty="0"/>
              <a:t/>
            </a:r>
            <a:br>
              <a:rPr lang="zh-CN" altLang="zh-CN" dirty="0"/>
            </a:br>
            <a:endParaRPr lang="zh-CN" alt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华文仿宋" panose="02010600040101010101" pitchFamily="2" charset="-122"/>
              <a:ea typeface="华文仿宋" panose="02010600040101010101" pitchFamily="2" charset="-122"/>
              <a:cs typeface="Arial Unicode MS" panose="020B0604020202020204" pitchFamily="34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321961"/>
            <a:ext cx="2376264" cy="42303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7625" y="373317"/>
            <a:ext cx="1800200" cy="3693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chemeClr val="bg1"/>
                </a:solidFill>
              </a:rPr>
              <a:t>二、</a:t>
            </a:r>
            <a:r>
              <a:rPr lang="en-US" altLang="zh-CN" b="1" dirty="0" smtClean="0">
                <a:solidFill>
                  <a:schemeClr val="bg1"/>
                </a:solidFill>
              </a:rPr>
              <a:t>APP</a:t>
            </a:r>
            <a:r>
              <a:rPr lang="zh-CN" altLang="en-US" b="1" dirty="0" smtClean="0">
                <a:solidFill>
                  <a:schemeClr val="bg1"/>
                </a:solidFill>
              </a:rPr>
              <a:t>登录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4911042"/>
            <a:ext cx="669111" cy="64925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419872" y="5056589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安徽七天教育科技有限公司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2762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0" y="247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、</a:t>
            </a:r>
            <a:r>
              <a:rPr kumimoji="0" lang="zh-CN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 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160" y="5045411"/>
            <a:ext cx="8964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         讲卷    </a:t>
            </a:r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阅卷</a:t>
            </a:r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、我的 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1314" y="4938449"/>
            <a:ext cx="358976" cy="473432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6854" y="4953861"/>
            <a:ext cx="314862" cy="503779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299" y="4938449"/>
            <a:ext cx="360040" cy="534605"/>
          </a:xfrm>
          <a:prstGeom prst="rect">
            <a:avLst/>
          </a:prstGeom>
        </p:spPr>
      </p:pic>
      <p:sp>
        <p:nvSpPr>
          <p:cNvPr id="13" name="标题 1"/>
          <p:cNvSpPr>
            <a:spLocks noGrp="1"/>
          </p:cNvSpPr>
          <p:nvPr>
            <p:ph type="ctrTitle"/>
          </p:nvPr>
        </p:nvSpPr>
        <p:spPr>
          <a:xfrm>
            <a:off x="0" y="14983"/>
            <a:ext cx="9182741" cy="4778123"/>
          </a:xfrm>
          <a:solidFill>
            <a:schemeClr val="tx1">
              <a:lumMod val="65000"/>
              <a:lumOff val="35000"/>
            </a:schemeClr>
          </a:solidFill>
        </p:spPr>
        <p:txBody>
          <a:bodyPr>
            <a:normAutofit/>
          </a:bodyPr>
          <a:lstStyle/>
          <a:p>
            <a:pPr lvl="0" algn="l"/>
            <a:r>
              <a:rPr lang="zh-CN" altLang="zh-CN" dirty="0"/>
              <a:t/>
            </a:r>
            <a:br>
              <a:rPr lang="zh-CN" altLang="zh-CN" dirty="0"/>
            </a:br>
            <a:endParaRPr lang="zh-CN" alt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华文仿宋" panose="02010600040101010101" pitchFamily="2" charset="-122"/>
              <a:ea typeface="华文仿宋" panose="02010600040101010101" pitchFamily="2" charset="-122"/>
              <a:cs typeface="Arial Unicode MS" panose="020B0604020202020204" pitchFamily="34" charset="-122"/>
            </a:endParaRPr>
          </a:p>
        </p:txBody>
      </p:sp>
      <p:pic>
        <p:nvPicPr>
          <p:cNvPr id="3074" name="图片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3531" y="223226"/>
            <a:ext cx="2591756" cy="4441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-665" y="373317"/>
            <a:ext cx="2196402" cy="3693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</a:rPr>
              <a:t>三</a:t>
            </a:r>
            <a:r>
              <a:rPr lang="zh-CN" altLang="en-US" b="1" dirty="0" smtClean="0">
                <a:solidFill>
                  <a:schemeClr val="bg1"/>
                </a:solidFill>
              </a:rPr>
              <a:t>、</a:t>
            </a:r>
            <a:r>
              <a:rPr lang="en-US" altLang="zh-CN" b="1" dirty="0" smtClean="0">
                <a:solidFill>
                  <a:schemeClr val="bg1"/>
                </a:solidFill>
              </a:rPr>
              <a:t>APP</a:t>
            </a:r>
            <a:r>
              <a:rPr lang="zh-CN" altLang="en-US" b="1" dirty="0" smtClean="0">
                <a:solidFill>
                  <a:schemeClr val="bg1"/>
                </a:solidFill>
              </a:rPr>
              <a:t>功能模块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4160" y="2190067"/>
            <a:ext cx="48393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  <a:latin typeface="+mn-ea"/>
              </a:rPr>
              <a:t>      </a:t>
            </a:r>
            <a:r>
              <a:rPr lang="zh-CN" altLang="zh-CN" dirty="0" smtClean="0">
                <a:solidFill>
                  <a:schemeClr val="bg1"/>
                </a:solidFill>
                <a:latin typeface="+mn-ea"/>
              </a:rPr>
              <a:t>登陆</a:t>
            </a:r>
            <a:r>
              <a:rPr lang="zh-CN" altLang="en-US" dirty="0" smtClean="0">
                <a:solidFill>
                  <a:schemeClr val="bg1"/>
                </a:solidFill>
                <a:latin typeface="+mn-ea"/>
              </a:rPr>
              <a:t>后界面如何所示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：</a:t>
            </a:r>
            <a:r>
              <a:rPr lang="zh-CN" altLang="zh-CN" dirty="0" smtClean="0">
                <a:solidFill>
                  <a:schemeClr val="bg1"/>
                </a:solidFill>
                <a:latin typeface="+mn-ea"/>
              </a:rPr>
              <a:t>有</a:t>
            </a:r>
            <a:r>
              <a:rPr lang="zh-CN" altLang="zh-CN" dirty="0">
                <a:solidFill>
                  <a:schemeClr val="bg1"/>
                </a:solidFill>
                <a:latin typeface="+mn-ea"/>
              </a:rPr>
              <a:t>三</a:t>
            </a:r>
            <a:r>
              <a:rPr lang="zh-CN" altLang="zh-CN" dirty="0" smtClean="0">
                <a:solidFill>
                  <a:schemeClr val="bg1"/>
                </a:solidFill>
                <a:latin typeface="+mn-ea"/>
              </a:rPr>
              <a:t>个</a:t>
            </a:r>
            <a:r>
              <a:rPr lang="zh-CN" altLang="en-US" dirty="0" smtClean="0">
                <a:solidFill>
                  <a:schemeClr val="bg1"/>
                </a:solidFill>
                <a:latin typeface="+mn-ea"/>
              </a:rPr>
              <a:t>功能</a:t>
            </a:r>
            <a:r>
              <a:rPr lang="zh-CN" altLang="zh-CN" dirty="0" smtClean="0">
                <a:solidFill>
                  <a:schemeClr val="bg1"/>
                </a:solidFill>
                <a:latin typeface="+mn-ea"/>
              </a:rPr>
              <a:t>模块</a:t>
            </a:r>
            <a:r>
              <a:rPr lang="zh-CN" altLang="en-US" dirty="0" smtClean="0">
                <a:solidFill>
                  <a:schemeClr val="bg1"/>
                </a:solidFill>
                <a:latin typeface="+mn-ea"/>
              </a:rPr>
              <a:t>分别是：讲卷、</a:t>
            </a:r>
            <a:r>
              <a:rPr lang="zh-CN" altLang="zh-CN" dirty="0" smtClean="0">
                <a:solidFill>
                  <a:schemeClr val="bg1"/>
                </a:solidFill>
                <a:latin typeface="+mn-ea"/>
              </a:rPr>
              <a:t>阅卷</a:t>
            </a:r>
            <a:r>
              <a:rPr lang="zh-CN" altLang="en-US" dirty="0" smtClean="0">
                <a:solidFill>
                  <a:schemeClr val="bg1"/>
                </a:solidFill>
                <a:latin typeface="+mn-ea"/>
              </a:rPr>
              <a:t>、我的。</a:t>
            </a:r>
            <a:endParaRPr lang="zh-CN" altLang="en-US" dirty="0">
              <a:solidFill>
                <a:schemeClr val="bg1"/>
              </a:solidFill>
              <a:latin typeface="+mn-ea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7395" y="166585"/>
            <a:ext cx="593680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62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21961"/>
            <a:ext cx="593680" cy="576064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6515238" y="991274"/>
            <a:ext cx="26642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dirty="0" smtClean="0">
                <a:solidFill>
                  <a:schemeClr val="bg1"/>
                </a:solidFill>
              </a:rPr>
              <a:t>通过</a:t>
            </a:r>
            <a:r>
              <a:rPr lang="zh-CN" altLang="en-US" dirty="0" smtClean="0">
                <a:solidFill>
                  <a:schemeClr val="bg1"/>
                </a:solidFill>
              </a:rPr>
              <a:t>查看成绩单，</a:t>
            </a:r>
            <a:r>
              <a:rPr lang="zh-CN" altLang="zh-CN" dirty="0" smtClean="0">
                <a:solidFill>
                  <a:schemeClr val="bg1"/>
                </a:solidFill>
              </a:rPr>
              <a:t>来查阅</a:t>
            </a:r>
            <a:r>
              <a:rPr lang="zh-CN" altLang="en-US" dirty="0" smtClean="0">
                <a:solidFill>
                  <a:schemeClr val="bg1"/>
                </a:solidFill>
              </a:rPr>
              <a:t>班级的</a:t>
            </a:r>
            <a:r>
              <a:rPr lang="zh-CN" altLang="zh-CN" dirty="0" smtClean="0">
                <a:solidFill>
                  <a:schemeClr val="bg1"/>
                </a:solidFill>
              </a:rPr>
              <a:t>学生成绩</a:t>
            </a:r>
            <a:endParaRPr lang="en-US" altLang="zh-CN" dirty="0"/>
          </a:p>
        </p:txBody>
      </p:sp>
      <p:sp>
        <p:nvSpPr>
          <p:cNvPr id="5" name="矩形 4"/>
          <p:cNvSpPr/>
          <p:nvPr/>
        </p:nvSpPr>
        <p:spPr>
          <a:xfrm>
            <a:off x="12188" y="2281436"/>
            <a:ext cx="31327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zh-CN" dirty="0">
                <a:solidFill>
                  <a:schemeClr val="bg1"/>
                </a:solidFill>
              </a:rPr>
              <a:t>通过小题得分对比</a:t>
            </a:r>
            <a:r>
              <a:rPr lang="en-US" altLang="zh-CN" dirty="0">
                <a:solidFill>
                  <a:schemeClr val="bg1"/>
                </a:solidFill>
              </a:rPr>
              <a:t> </a:t>
            </a:r>
            <a:r>
              <a:rPr lang="zh-CN" altLang="en-US" dirty="0" smtClean="0">
                <a:solidFill>
                  <a:schemeClr val="bg1"/>
                </a:solidFill>
              </a:rPr>
              <a:t>，</a:t>
            </a:r>
            <a:r>
              <a:rPr lang="zh-CN" altLang="zh-CN" dirty="0" smtClean="0">
                <a:solidFill>
                  <a:schemeClr val="bg1"/>
                </a:solidFill>
              </a:rPr>
              <a:t>来</a:t>
            </a:r>
            <a:r>
              <a:rPr lang="zh-CN" altLang="zh-CN" dirty="0">
                <a:solidFill>
                  <a:schemeClr val="bg1"/>
                </a:solidFill>
              </a:rPr>
              <a:t>分析学生成绩的薄弱点</a:t>
            </a:r>
            <a:endParaRPr lang="en-US" altLang="zh-CN" dirty="0">
              <a:solidFill>
                <a:schemeClr val="bg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2188" y="4358695"/>
            <a:ext cx="29269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>
                <a:solidFill>
                  <a:schemeClr val="bg1"/>
                </a:solidFill>
              </a:rPr>
              <a:t>通过</a:t>
            </a:r>
            <a:r>
              <a:rPr lang="zh-CN" altLang="zh-CN" dirty="0" smtClean="0">
                <a:solidFill>
                  <a:schemeClr val="bg1"/>
                </a:solidFill>
              </a:rPr>
              <a:t>答题情况</a:t>
            </a:r>
            <a:r>
              <a:rPr lang="zh-CN" altLang="en-US" dirty="0" smtClean="0">
                <a:solidFill>
                  <a:schemeClr val="bg1"/>
                </a:solidFill>
              </a:rPr>
              <a:t>，了解班级各题型的错误情况</a:t>
            </a:r>
            <a:r>
              <a:rPr lang="zh-CN" altLang="zh-CN" dirty="0" smtClean="0">
                <a:solidFill>
                  <a:schemeClr val="bg1"/>
                </a:solidFill>
              </a:rPr>
              <a:t>来</a:t>
            </a:r>
            <a:r>
              <a:rPr lang="zh-CN" altLang="zh-CN" dirty="0">
                <a:solidFill>
                  <a:schemeClr val="bg1"/>
                </a:solidFill>
              </a:rPr>
              <a:t>讲解试卷</a:t>
            </a:r>
            <a:endParaRPr lang="zh-CN" altLang="en-US" dirty="0">
              <a:solidFill>
                <a:schemeClr val="bg1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919091"/>
            <a:ext cx="2576266" cy="429766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-665" y="373317"/>
            <a:ext cx="2124393" cy="3693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chemeClr val="bg1"/>
                </a:solidFill>
              </a:rPr>
              <a:t>四、</a:t>
            </a:r>
            <a:r>
              <a:rPr lang="zh-CN" altLang="en-US" b="1" dirty="0">
                <a:solidFill>
                  <a:schemeClr val="bg1"/>
                </a:solidFill>
              </a:rPr>
              <a:t>讲</a:t>
            </a:r>
            <a:r>
              <a:rPr lang="zh-CN" altLang="en-US" b="1" dirty="0" smtClean="0">
                <a:solidFill>
                  <a:schemeClr val="bg1"/>
                </a:solidFill>
              </a:rPr>
              <a:t>卷功能介绍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9" name="左箭头 8"/>
          <p:cNvSpPr/>
          <p:nvPr/>
        </p:nvSpPr>
        <p:spPr>
          <a:xfrm>
            <a:off x="2843808" y="2638839"/>
            <a:ext cx="576064" cy="282429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左箭头 9"/>
          <p:cNvSpPr/>
          <p:nvPr/>
        </p:nvSpPr>
        <p:spPr>
          <a:xfrm>
            <a:off x="2843808" y="4434995"/>
            <a:ext cx="576064" cy="282429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右箭头 11"/>
          <p:cNvSpPr/>
          <p:nvPr/>
        </p:nvSpPr>
        <p:spPr>
          <a:xfrm>
            <a:off x="6045763" y="1180986"/>
            <a:ext cx="576064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762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1520" y="2436134"/>
            <a:ext cx="23379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1600" dirty="0" smtClean="0">
                <a:solidFill>
                  <a:schemeClr val="bg1"/>
                </a:solidFill>
              </a:rPr>
              <a:t>通过</a:t>
            </a:r>
            <a:r>
              <a:rPr lang="zh-CN" altLang="zh-CN" sz="1600" dirty="0" smtClean="0">
                <a:solidFill>
                  <a:schemeClr val="bg1"/>
                </a:solidFill>
              </a:rPr>
              <a:t>阅卷来</a:t>
            </a:r>
            <a:r>
              <a:rPr lang="zh-CN" altLang="zh-CN" sz="1600" dirty="0">
                <a:solidFill>
                  <a:schemeClr val="bg1"/>
                </a:solidFill>
              </a:rPr>
              <a:t>阅卷和回评已阅的</a:t>
            </a:r>
            <a:r>
              <a:rPr lang="zh-CN" altLang="zh-CN" sz="1600" dirty="0" smtClean="0">
                <a:solidFill>
                  <a:schemeClr val="bg1"/>
                </a:solidFill>
              </a:rPr>
              <a:t>试卷</a:t>
            </a:r>
            <a:endParaRPr lang="zh-CN" altLang="zh-CN" sz="16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665" y="373317"/>
            <a:ext cx="2124393" cy="3693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</a:rPr>
              <a:t>五</a:t>
            </a:r>
            <a:r>
              <a:rPr lang="zh-CN" altLang="en-US" b="1" dirty="0" smtClean="0">
                <a:solidFill>
                  <a:schemeClr val="bg1"/>
                </a:solidFill>
              </a:rPr>
              <a:t>、阅卷功能介绍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21961"/>
            <a:ext cx="593680" cy="576064"/>
          </a:xfrm>
          <a:prstGeom prst="rect">
            <a:avLst/>
          </a:prstGeom>
        </p:spPr>
      </p:pic>
      <p:sp>
        <p:nvSpPr>
          <p:cNvPr id="9" name="左箭头 8"/>
          <p:cNvSpPr/>
          <p:nvPr/>
        </p:nvSpPr>
        <p:spPr>
          <a:xfrm>
            <a:off x="2481500" y="2580524"/>
            <a:ext cx="576064" cy="282429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7194530" y="2066801"/>
            <a:ext cx="18947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1600" dirty="0">
                <a:solidFill>
                  <a:schemeClr val="bg1"/>
                </a:solidFill>
              </a:rPr>
              <a:t>重评是指评阅组长对教师阅卷质量进行审查，如不合格可点击使阅卷老师重评试卷。</a:t>
            </a:r>
            <a:endParaRPr lang="zh-CN" altLang="zh-CN" sz="1600" dirty="0">
              <a:solidFill>
                <a:schemeClr val="bg1"/>
              </a:solidFill>
            </a:endParaRPr>
          </a:p>
        </p:txBody>
      </p:sp>
      <p:sp>
        <p:nvSpPr>
          <p:cNvPr id="11" name="右箭头 10"/>
          <p:cNvSpPr/>
          <p:nvPr/>
        </p:nvSpPr>
        <p:spPr>
          <a:xfrm>
            <a:off x="6637459" y="2577721"/>
            <a:ext cx="576064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564" y="2183253"/>
            <a:ext cx="3570601" cy="2290728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2305889" y="1165704"/>
            <a:ext cx="23314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solidFill>
                  <a:schemeClr val="bg1"/>
                </a:solidFill>
              </a:rPr>
              <a:t>仲裁是指双人评阅出现争议后由仲裁老师进行改阅</a:t>
            </a:r>
          </a:p>
        </p:txBody>
      </p:sp>
      <p:sp>
        <p:nvSpPr>
          <p:cNvPr id="14" name="矩形 13"/>
          <p:cNvSpPr/>
          <p:nvPr/>
        </p:nvSpPr>
        <p:spPr>
          <a:xfrm>
            <a:off x="4889832" y="671639"/>
            <a:ext cx="23314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solidFill>
                  <a:schemeClr val="bg1"/>
                </a:solidFill>
              </a:rPr>
              <a:t>异常是指阅卷</a:t>
            </a:r>
            <a:r>
              <a:rPr lang="zh-CN" altLang="en-US" sz="1600" dirty="0" smtClean="0">
                <a:solidFill>
                  <a:schemeClr val="bg1"/>
                </a:solidFill>
              </a:rPr>
              <a:t>老师点击异常</a:t>
            </a:r>
            <a:r>
              <a:rPr lang="zh-CN" altLang="en-US" sz="1600" dirty="0">
                <a:solidFill>
                  <a:schemeClr val="bg1"/>
                </a:solidFill>
              </a:rPr>
              <a:t>试卷</a:t>
            </a:r>
            <a:r>
              <a:rPr lang="zh-CN" altLang="en-US" sz="1600" dirty="0" smtClean="0">
                <a:solidFill>
                  <a:schemeClr val="bg1"/>
                </a:solidFill>
              </a:rPr>
              <a:t>选项，由阅卷组长进行重阅。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13" name="上箭头 12"/>
          <p:cNvSpPr/>
          <p:nvPr/>
        </p:nvSpPr>
        <p:spPr>
          <a:xfrm>
            <a:off x="4067944" y="1705372"/>
            <a:ext cx="288032" cy="408398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上箭头 15"/>
          <p:cNvSpPr/>
          <p:nvPr/>
        </p:nvSpPr>
        <p:spPr>
          <a:xfrm>
            <a:off x="5148885" y="1532931"/>
            <a:ext cx="316819" cy="552414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下箭头 14"/>
          <p:cNvSpPr/>
          <p:nvPr/>
        </p:nvSpPr>
        <p:spPr>
          <a:xfrm>
            <a:off x="3434682" y="4510554"/>
            <a:ext cx="360040" cy="543759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3030225" y="5032188"/>
            <a:ext cx="10377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1600" b="1" dirty="0" smtClean="0">
                <a:solidFill>
                  <a:schemeClr val="bg1"/>
                </a:solidFill>
              </a:rPr>
              <a:t>点击阅卷</a:t>
            </a:r>
            <a:endParaRPr lang="zh-CN" altLang="zh-CN" sz="1600" b="1" dirty="0">
              <a:solidFill>
                <a:schemeClr val="bg1"/>
              </a:solidFill>
            </a:endParaRPr>
          </a:p>
        </p:txBody>
      </p:sp>
      <p:sp>
        <p:nvSpPr>
          <p:cNvPr id="20" name="下箭头 19"/>
          <p:cNvSpPr/>
          <p:nvPr/>
        </p:nvSpPr>
        <p:spPr>
          <a:xfrm>
            <a:off x="4702030" y="4500304"/>
            <a:ext cx="360040" cy="543759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4427984" y="5054313"/>
            <a:ext cx="10377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1600" b="1" dirty="0" smtClean="0">
                <a:solidFill>
                  <a:schemeClr val="bg1"/>
                </a:solidFill>
              </a:rPr>
              <a:t>点击回评</a:t>
            </a:r>
            <a:endParaRPr lang="zh-CN" altLang="zh-CN" sz="1600" b="1" dirty="0">
              <a:solidFill>
                <a:schemeClr val="bg1"/>
              </a:solidFill>
            </a:endParaRPr>
          </a:p>
        </p:txBody>
      </p:sp>
      <p:sp>
        <p:nvSpPr>
          <p:cNvPr id="22" name="下箭头 21"/>
          <p:cNvSpPr/>
          <p:nvPr/>
        </p:nvSpPr>
        <p:spPr>
          <a:xfrm>
            <a:off x="5978409" y="4500304"/>
            <a:ext cx="360040" cy="543759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5508925" y="5032188"/>
            <a:ext cx="146264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1600" b="1" dirty="0" smtClean="0">
                <a:solidFill>
                  <a:schemeClr val="bg1"/>
                </a:solidFill>
              </a:rPr>
              <a:t>点击查看答案</a:t>
            </a:r>
            <a:endParaRPr lang="zh-CN" altLang="zh-CN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62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21961"/>
            <a:ext cx="593680" cy="576064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404566" y="4395730"/>
            <a:ext cx="85599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      </a:t>
            </a:r>
            <a:r>
              <a:rPr lang="zh-CN" altLang="zh-CN" dirty="0" smtClean="0"/>
              <a:t>点击阅卷</a:t>
            </a:r>
            <a:r>
              <a:rPr lang="en-US" altLang="zh-CN" dirty="0" smtClean="0"/>
              <a:t>                 </a:t>
            </a:r>
            <a:r>
              <a:rPr lang="zh-CN" altLang="zh-CN" dirty="0" smtClean="0"/>
              <a:t>开始</a:t>
            </a:r>
            <a:r>
              <a:rPr lang="zh-CN" altLang="zh-CN" dirty="0"/>
              <a:t>阅卷，阅卷界面左边显示的是题号，试卷的最上方</a:t>
            </a:r>
            <a:r>
              <a:rPr lang="zh-CN" altLang="zh-CN" dirty="0" smtClean="0"/>
              <a:t>是阅卷进度，</a:t>
            </a:r>
            <a:r>
              <a:rPr lang="zh-CN" altLang="zh-CN" dirty="0"/>
              <a:t>右边显示的是菜单和评分栏，阅卷进度在提交评阅时才会</a:t>
            </a:r>
            <a:r>
              <a:rPr lang="zh-CN" altLang="zh-CN" dirty="0" smtClean="0"/>
              <a:t>提示</a:t>
            </a:r>
            <a:r>
              <a:rPr lang="zh-CN" altLang="en-US" dirty="0"/>
              <a:t>。</a:t>
            </a:r>
            <a:endParaRPr lang="zh-CN" altLang="zh-CN" dirty="0"/>
          </a:p>
        </p:txBody>
      </p:sp>
      <p:pic>
        <p:nvPicPr>
          <p:cNvPr id="6148" name="图片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358" y="4395730"/>
            <a:ext cx="837911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149" name="图片 22" descr="IMG_25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326514"/>
            <a:ext cx="5787913" cy="256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-665" y="373317"/>
            <a:ext cx="1476321" cy="3693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solidFill>
                  <a:schemeClr val="bg1"/>
                </a:solidFill>
              </a:rPr>
              <a:t>六</a:t>
            </a:r>
            <a:r>
              <a:rPr lang="zh-CN" altLang="en-US" b="1" dirty="0" smtClean="0">
                <a:solidFill>
                  <a:schemeClr val="bg1"/>
                </a:solidFill>
              </a:rPr>
              <a:t>、阅卷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2" name="左箭头 1"/>
          <p:cNvSpPr/>
          <p:nvPr/>
        </p:nvSpPr>
        <p:spPr>
          <a:xfrm>
            <a:off x="755576" y="1379704"/>
            <a:ext cx="720080" cy="288032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9245" y="129955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题号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上箭头 6"/>
          <p:cNvSpPr/>
          <p:nvPr/>
        </p:nvSpPr>
        <p:spPr>
          <a:xfrm>
            <a:off x="2871081" y="628827"/>
            <a:ext cx="360040" cy="622055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2518214" y="259495"/>
            <a:ext cx="10054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阅卷进度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596336" y="2272335"/>
            <a:ext cx="15476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菜单和评分栏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右箭头 11"/>
          <p:cNvSpPr/>
          <p:nvPr/>
        </p:nvSpPr>
        <p:spPr>
          <a:xfrm>
            <a:off x="7092280" y="2307787"/>
            <a:ext cx="576064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762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21961"/>
            <a:ext cx="593680" cy="576064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660308" y="4729708"/>
            <a:ext cx="78879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smtClean="0"/>
              <a:t>      </a:t>
            </a:r>
            <a:r>
              <a:rPr lang="zh-CN" altLang="zh-CN" b="1" dirty="0" smtClean="0"/>
              <a:t>其中</a:t>
            </a:r>
            <a:r>
              <a:rPr lang="zh-CN" altLang="zh-CN" b="1" dirty="0"/>
              <a:t>菜单里面的阅卷设置</a:t>
            </a:r>
            <a:r>
              <a:rPr lang="zh-CN" altLang="zh-CN" b="1" dirty="0" smtClean="0"/>
              <a:t>，</a:t>
            </a:r>
            <a:r>
              <a:rPr lang="zh-CN" altLang="en-US" b="1" dirty="0"/>
              <a:t>指</a:t>
            </a:r>
            <a:r>
              <a:rPr lang="zh-CN" altLang="zh-CN" b="1" dirty="0" smtClean="0"/>
              <a:t>设置</a:t>
            </a:r>
            <a:r>
              <a:rPr lang="zh-CN" altLang="zh-CN" b="1" dirty="0"/>
              <a:t>给分的</a:t>
            </a:r>
            <a:r>
              <a:rPr lang="zh-CN" altLang="zh-CN" b="1" dirty="0" smtClean="0"/>
              <a:t>时，</a:t>
            </a:r>
            <a:r>
              <a:rPr lang="zh-CN" altLang="zh-CN" b="1" dirty="0"/>
              <a:t>默认第一个给</a:t>
            </a:r>
            <a:r>
              <a:rPr lang="zh-CN" altLang="zh-CN" b="1" dirty="0" smtClean="0"/>
              <a:t>分</a:t>
            </a:r>
            <a:r>
              <a:rPr lang="zh-CN" altLang="en-US" b="1" dirty="0" smtClean="0"/>
              <a:t>数值</a:t>
            </a:r>
            <a:r>
              <a:rPr lang="zh-CN" altLang="zh-CN" b="1" dirty="0" smtClean="0"/>
              <a:t>是</a:t>
            </a:r>
            <a:r>
              <a:rPr lang="zh-CN" altLang="zh-CN" b="1" dirty="0"/>
              <a:t>多少</a:t>
            </a:r>
            <a:r>
              <a:rPr lang="zh-CN" altLang="zh-CN" b="1" dirty="0" smtClean="0"/>
              <a:t>。</a:t>
            </a:r>
            <a:endParaRPr lang="en-US" altLang="zh-CN" b="1" dirty="0" smtClean="0"/>
          </a:p>
          <a:p>
            <a:r>
              <a:rPr lang="zh-CN" altLang="en-US" b="1" dirty="0" smtClean="0"/>
              <a:t>例如：选择题为</a:t>
            </a:r>
            <a:r>
              <a:rPr lang="en-US" altLang="zh-CN" b="1" dirty="0" smtClean="0"/>
              <a:t>5</a:t>
            </a:r>
            <a:r>
              <a:rPr lang="zh-CN" altLang="en-US" b="1" dirty="0" smtClean="0"/>
              <a:t>分，设置给分为</a:t>
            </a:r>
            <a:r>
              <a:rPr lang="en-US" altLang="zh-CN" b="1" dirty="0" smtClean="0"/>
              <a:t>5</a:t>
            </a:r>
            <a:r>
              <a:rPr lang="zh-CN" altLang="en-US" b="1" dirty="0" smtClean="0"/>
              <a:t>，则数字</a:t>
            </a:r>
            <a:r>
              <a:rPr lang="en-US" altLang="zh-CN" b="1" dirty="0" smtClean="0"/>
              <a:t>5</a:t>
            </a:r>
            <a:r>
              <a:rPr lang="zh-CN" altLang="en-US" b="1" dirty="0"/>
              <a:t>置</a:t>
            </a:r>
            <a:r>
              <a:rPr lang="zh-CN" altLang="en-US" b="1" dirty="0" smtClean="0"/>
              <a:t>顶，方便给分。</a:t>
            </a:r>
            <a:endParaRPr lang="zh-CN" altLang="zh-CN" b="1" dirty="0"/>
          </a:p>
        </p:txBody>
      </p:sp>
      <p:sp>
        <p:nvSpPr>
          <p:cNvPr id="5" name="TextBox 4"/>
          <p:cNvSpPr txBox="1"/>
          <p:nvPr/>
        </p:nvSpPr>
        <p:spPr>
          <a:xfrm>
            <a:off x="-665" y="373317"/>
            <a:ext cx="2196401" cy="3693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 smtClean="0">
                <a:solidFill>
                  <a:schemeClr val="bg1"/>
                </a:solidFill>
              </a:rPr>
              <a:t>七、阅卷菜单设置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788" y="1705372"/>
            <a:ext cx="5737800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矩形 8"/>
          <p:cNvSpPr/>
          <p:nvPr/>
        </p:nvSpPr>
        <p:spPr>
          <a:xfrm>
            <a:off x="1061531" y="1046096"/>
            <a:ext cx="70388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/>
              <a:t>点击菜单            后弹出如下工具栏：  </a:t>
            </a:r>
            <a:endParaRPr lang="zh-CN" altLang="zh-CN" b="1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1876" y="1035914"/>
            <a:ext cx="497197" cy="389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762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21961"/>
            <a:ext cx="593680" cy="576064"/>
          </a:xfrm>
          <a:prstGeom prst="rect">
            <a:avLst/>
          </a:prstGeom>
        </p:spPr>
      </p:pic>
      <p:pic>
        <p:nvPicPr>
          <p:cNvPr id="8195" name="图片 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2810" y="580020"/>
            <a:ext cx="648073" cy="356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5747" y="188651"/>
            <a:ext cx="2196401" cy="3693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solidFill>
                  <a:schemeClr val="bg1"/>
                </a:solidFill>
              </a:rPr>
              <a:t>八</a:t>
            </a:r>
            <a:r>
              <a:rPr lang="zh-CN" altLang="en-US" b="1" dirty="0" smtClean="0">
                <a:solidFill>
                  <a:schemeClr val="bg1"/>
                </a:solidFill>
              </a:rPr>
              <a:t>、回评功能介绍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186759" y="5222375"/>
            <a:ext cx="86409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chemeClr val="bg1"/>
                </a:solidFill>
              </a:rPr>
              <a:t>      以上选项的主要目的是为了方便</a:t>
            </a:r>
            <a:r>
              <a:rPr lang="zh-CN" altLang="zh-CN" b="1" dirty="0" smtClean="0">
                <a:solidFill>
                  <a:schemeClr val="bg1"/>
                </a:solidFill>
              </a:rPr>
              <a:t>找到</a:t>
            </a:r>
            <a:r>
              <a:rPr lang="zh-CN" altLang="zh-CN" b="1" dirty="0">
                <a:solidFill>
                  <a:schemeClr val="bg1"/>
                </a:solidFill>
              </a:rPr>
              <a:t>需要回评的试卷</a:t>
            </a:r>
            <a:r>
              <a:rPr lang="zh-CN" altLang="zh-CN" b="1" dirty="0" smtClean="0">
                <a:solidFill>
                  <a:schemeClr val="bg1"/>
                </a:solidFill>
              </a:rPr>
              <a:t>，</a:t>
            </a:r>
            <a:r>
              <a:rPr lang="zh-CN" altLang="en-US" b="1" dirty="0">
                <a:solidFill>
                  <a:schemeClr val="bg1"/>
                </a:solidFill>
              </a:rPr>
              <a:t>单击</a:t>
            </a:r>
            <a:r>
              <a:rPr lang="zh-CN" altLang="zh-CN" b="1" dirty="0" smtClean="0">
                <a:solidFill>
                  <a:schemeClr val="bg1"/>
                </a:solidFill>
              </a:rPr>
              <a:t>试卷</a:t>
            </a:r>
            <a:r>
              <a:rPr lang="zh-CN" altLang="zh-CN" b="1" dirty="0">
                <a:solidFill>
                  <a:schemeClr val="bg1"/>
                </a:solidFill>
              </a:rPr>
              <a:t>，给分后在提交。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564" y="2484490"/>
            <a:ext cx="3709174" cy="256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395536" y="2593834"/>
            <a:ext cx="20601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>
                <a:solidFill>
                  <a:schemeClr val="bg1"/>
                </a:solidFill>
              </a:rPr>
              <a:t>点击答卷可更改</a:t>
            </a:r>
            <a:r>
              <a:rPr lang="zh-CN" altLang="zh-CN" dirty="0" smtClean="0">
                <a:solidFill>
                  <a:schemeClr val="bg1"/>
                </a:solidFill>
              </a:rPr>
              <a:t>已</a:t>
            </a:r>
            <a:r>
              <a:rPr lang="zh-CN" altLang="zh-CN" dirty="0">
                <a:solidFill>
                  <a:schemeClr val="bg1"/>
                </a:solidFill>
              </a:rPr>
              <a:t>阅答卷的</a:t>
            </a:r>
            <a:r>
              <a:rPr lang="zh-CN" altLang="zh-CN" dirty="0" smtClean="0">
                <a:solidFill>
                  <a:schemeClr val="bg1"/>
                </a:solidFill>
              </a:rPr>
              <a:t>显示方式</a:t>
            </a:r>
            <a:r>
              <a:rPr lang="zh-CN" altLang="en-US" dirty="0" smtClean="0">
                <a:solidFill>
                  <a:schemeClr val="bg1"/>
                </a:solidFill>
              </a:rPr>
              <a:t>：答卷或者得分。</a:t>
            </a:r>
            <a:endParaRPr lang="zh-CN" altLang="zh-CN" dirty="0">
              <a:solidFill>
                <a:schemeClr val="bg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2102690" y="608538"/>
            <a:ext cx="46805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b="1" dirty="0">
                <a:solidFill>
                  <a:schemeClr val="bg1"/>
                </a:solidFill>
              </a:rPr>
              <a:t>点击回评</a:t>
            </a:r>
            <a:r>
              <a:rPr lang="en-US" altLang="zh-CN" b="1" dirty="0">
                <a:solidFill>
                  <a:schemeClr val="bg1"/>
                </a:solidFill>
              </a:rPr>
              <a:t>      </a:t>
            </a:r>
            <a:r>
              <a:rPr lang="en-US" altLang="zh-CN" b="1" dirty="0" smtClean="0">
                <a:solidFill>
                  <a:schemeClr val="bg1"/>
                </a:solidFill>
              </a:rPr>
              <a:t>         </a:t>
            </a:r>
            <a:r>
              <a:rPr lang="zh-CN" altLang="en-US" b="1" dirty="0" smtClean="0">
                <a:solidFill>
                  <a:schemeClr val="bg1"/>
                </a:solidFill>
              </a:rPr>
              <a:t>，</a:t>
            </a:r>
            <a:r>
              <a:rPr lang="en-US" altLang="zh-CN" b="1" dirty="0" smtClean="0">
                <a:solidFill>
                  <a:schemeClr val="bg1"/>
                </a:solidFill>
              </a:rPr>
              <a:t> </a:t>
            </a:r>
            <a:r>
              <a:rPr lang="zh-CN" altLang="zh-CN" b="1" dirty="0">
                <a:solidFill>
                  <a:schemeClr val="bg1"/>
                </a:solidFill>
              </a:rPr>
              <a:t>对已阅的试卷进行回评</a:t>
            </a:r>
            <a:endParaRPr lang="zh-CN" altLang="en-US" b="1" dirty="0"/>
          </a:p>
        </p:txBody>
      </p:sp>
      <p:sp>
        <p:nvSpPr>
          <p:cNvPr id="6" name="矩形 5"/>
          <p:cNvSpPr/>
          <p:nvPr/>
        </p:nvSpPr>
        <p:spPr>
          <a:xfrm>
            <a:off x="3319857" y="1453620"/>
            <a:ext cx="15787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dirty="0" smtClean="0">
                <a:solidFill>
                  <a:schemeClr val="bg1"/>
                </a:solidFill>
              </a:rPr>
              <a:t>题</a:t>
            </a:r>
            <a:r>
              <a:rPr lang="zh-CN" altLang="zh-CN" dirty="0">
                <a:solidFill>
                  <a:schemeClr val="bg1"/>
                </a:solidFill>
              </a:rPr>
              <a:t>组</a:t>
            </a:r>
            <a:r>
              <a:rPr lang="zh-CN" altLang="zh-CN" dirty="0" smtClean="0">
                <a:solidFill>
                  <a:schemeClr val="bg1"/>
                </a:solidFill>
              </a:rPr>
              <a:t>是</a:t>
            </a:r>
            <a:r>
              <a:rPr lang="zh-CN" altLang="en-US" dirty="0" smtClean="0">
                <a:solidFill>
                  <a:schemeClr val="bg1"/>
                </a:solidFill>
              </a:rPr>
              <a:t>指</a:t>
            </a:r>
            <a:r>
              <a:rPr lang="zh-CN" altLang="zh-CN" dirty="0" smtClean="0">
                <a:solidFill>
                  <a:schemeClr val="bg1"/>
                </a:solidFill>
              </a:rPr>
              <a:t>已</a:t>
            </a:r>
            <a:r>
              <a:rPr lang="zh-CN" altLang="zh-CN" dirty="0">
                <a:solidFill>
                  <a:schemeClr val="bg1"/>
                </a:solidFill>
              </a:rPr>
              <a:t>阅试卷按题组显示，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5230044" y="1201316"/>
            <a:ext cx="315988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>
                <a:solidFill>
                  <a:schemeClr val="bg1"/>
                </a:solidFill>
              </a:rPr>
              <a:t>范围</a:t>
            </a:r>
            <a:r>
              <a:rPr lang="zh-CN" altLang="zh-CN" dirty="0" smtClean="0">
                <a:solidFill>
                  <a:schemeClr val="bg1"/>
                </a:solidFill>
              </a:rPr>
              <a:t>是</a:t>
            </a:r>
            <a:r>
              <a:rPr lang="zh-CN" altLang="en-US" dirty="0" smtClean="0">
                <a:solidFill>
                  <a:schemeClr val="bg1"/>
                </a:solidFill>
              </a:rPr>
              <a:t>指</a:t>
            </a:r>
            <a:r>
              <a:rPr lang="zh-CN" altLang="zh-CN" dirty="0" smtClean="0">
                <a:solidFill>
                  <a:schemeClr val="bg1"/>
                </a:solidFill>
              </a:rPr>
              <a:t>已</a:t>
            </a:r>
            <a:r>
              <a:rPr lang="zh-CN" altLang="zh-CN" dirty="0">
                <a:solidFill>
                  <a:schemeClr val="bg1"/>
                </a:solidFill>
              </a:rPr>
              <a:t>阅试卷按设置的给分区间</a:t>
            </a:r>
            <a:r>
              <a:rPr lang="zh-CN" altLang="zh-CN" dirty="0" smtClean="0">
                <a:solidFill>
                  <a:schemeClr val="bg1"/>
                </a:solidFill>
              </a:rPr>
              <a:t>显示</a:t>
            </a:r>
            <a:r>
              <a:rPr lang="zh-CN" altLang="en-US" dirty="0" smtClean="0">
                <a:solidFill>
                  <a:schemeClr val="bg1"/>
                </a:solidFill>
              </a:rPr>
              <a:t>，设置</a:t>
            </a:r>
            <a:r>
              <a:rPr lang="en-US" altLang="zh-CN" dirty="0" smtClean="0">
                <a:solidFill>
                  <a:schemeClr val="bg1"/>
                </a:solidFill>
              </a:rPr>
              <a:t>4-6</a:t>
            </a:r>
            <a:r>
              <a:rPr lang="zh-CN" altLang="en-US" dirty="0" smtClean="0">
                <a:solidFill>
                  <a:schemeClr val="bg1"/>
                </a:solidFill>
              </a:rPr>
              <a:t>，则显示给分</a:t>
            </a:r>
            <a:r>
              <a:rPr lang="en-US" altLang="zh-CN" dirty="0" smtClean="0">
                <a:solidFill>
                  <a:schemeClr val="bg1"/>
                </a:solidFill>
              </a:rPr>
              <a:t>4-6</a:t>
            </a:r>
            <a:r>
              <a:rPr lang="zh-CN" altLang="en-US" dirty="0" smtClean="0">
                <a:solidFill>
                  <a:schemeClr val="bg1"/>
                </a:solidFill>
              </a:rPr>
              <a:t>分的试卷。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6989703" y="2720661"/>
            <a:ext cx="20492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>
                <a:solidFill>
                  <a:schemeClr val="bg1"/>
                </a:solidFill>
              </a:rPr>
              <a:t>排序</a:t>
            </a:r>
            <a:r>
              <a:rPr lang="zh-CN" altLang="zh-CN" dirty="0" smtClean="0">
                <a:solidFill>
                  <a:schemeClr val="bg1"/>
                </a:solidFill>
              </a:rPr>
              <a:t>是</a:t>
            </a:r>
            <a:r>
              <a:rPr lang="zh-CN" altLang="zh-CN" dirty="0">
                <a:solidFill>
                  <a:schemeClr val="bg1"/>
                </a:solidFill>
              </a:rPr>
              <a:t>对已阅试卷</a:t>
            </a:r>
            <a:r>
              <a:rPr lang="zh-CN" altLang="zh-CN" dirty="0" smtClean="0">
                <a:solidFill>
                  <a:schemeClr val="bg1"/>
                </a:solidFill>
              </a:rPr>
              <a:t>进行</a:t>
            </a:r>
            <a:r>
              <a:rPr lang="zh-CN" altLang="en-US" dirty="0" smtClean="0">
                <a:solidFill>
                  <a:schemeClr val="bg1"/>
                </a:solidFill>
              </a:rPr>
              <a:t>时间或者评分排序。</a:t>
            </a:r>
            <a:endParaRPr lang="zh-CN" altLang="zh-CN" dirty="0">
              <a:solidFill>
                <a:schemeClr val="bg1"/>
              </a:solidFill>
            </a:endParaRPr>
          </a:p>
        </p:txBody>
      </p:sp>
      <p:sp>
        <p:nvSpPr>
          <p:cNvPr id="10" name="左箭头 9"/>
          <p:cNvSpPr/>
          <p:nvPr/>
        </p:nvSpPr>
        <p:spPr>
          <a:xfrm>
            <a:off x="2428998" y="3055499"/>
            <a:ext cx="390609" cy="253654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上箭头 10"/>
          <p:cNvSpPr/>
          <p:nvPr/>
        </p:nvSpPr>
        <p:spPr>
          <a:xfrm>
            <a:off x="4466928" y="2064232"/>
            <a:ext cx="296185" cy="359844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上箭头 15"/>
          <p:cNvSpPr/>
          <p:nvPr/>
        </p:nvSpPr>
        <p:spPr>
          <a:xfrm>
            <a:off x="5261668" y="2064232"/>
            <a:ext cx="296185" cy="359844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右箭头 11"/>
          <p:cNvSpPr/>
          <p:nvPr/>
        </p:nvSpPr>
        <p:spPr>
          <a:xfrm>
            <a:off x="6593961" y="2928672"/>
            <a:ext cx="432048" cy="25365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087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517</Words>
  <Application>Microsoft Office PowerPoint</Application>
  <PresentationFormat>全屏显示(16:10)</PresentationFormat>
  <Paragraphs>46</Paragraphs>
  <Slides>11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Arial Unicode MS</vt:lpstr>
      <vt:lpstr>华文仿宋</vt:lpstr>
      <vt:lpstr>宋体</vt:lpstr>
      <vt:lpstr>微软雅黑</vt:lpstr>
      <vt:lpstr>Arial</vt:lpstr>
      <vt:lpstr>Calibri</vt:lpstr>
      <vt:lpstr>Times New Roman</vt:lpstr>
      <vt:lpstr>Office 主题</vt:lpstr>
      <vt:lpstr>七天阅卷APP的使用方法</vt:lpstr>
      <vt:lpstr>PowerPoint 演示文稿</vt:lpstr>
      <vt:lpstr>              APP登陆阅卷，使用电脑端的账号（手机号）+密码直接登录 即可，如图： </vt:lpstr>
      <vt:lpstr>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为每个人创建个性化学习空间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AMIEE</dc:creator>
  <cp:lastModifiedBy>AutoBVT</cp:lastModifiedBy>
  <cp:revision>21</cp:revision>
  <dcterms:created xsi:type="dcterms:W3CDTF">2017-06-12T09:37:43Z</dcterms:created>
  <dcterms:modified xsi:type="dcterms:W3CDTF">2018-09-28T06:32:13Z</dcterms:modified>
</cp:coreProperties>
</file>